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2" r:id="rId12"/>
    <p:sldId id="270" r:id="rId13"/>
  </p:sldIdLst>
  <p:sldSz cx="17338675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46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SMjppQI5jKWbP2zrb19U2/xb9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19"/>
  </p:normalViewPr>
  <p:slideViewPr>
    <p:cSldViewPr snapToGrid="0">
      <p:cViewPr varScale="1">
        <p:scale>
          <a:sx n="106" d="100"/>
          <a:sy n="106" d="100"/>
        </p:scale>
        <p:origin x="904" y="200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GB" sz="1200">
                <a:solidFill>
                  <a:schemeClr val="lt1"/>
                </a:solidFill>
              </a:rPr>
              <a:t>Department of Business Informatics and Operations Management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where the platform-specific ontology is used in the initial iteration and the platform software model is employed in later iterations as a documentation, structuring, and validation tool</a:t>
            </a:r>
            <a:endParaRPr/>
          </a:p>
        </p:txBody>
      </p:sp>
      <p:sp>
        <p:nvSpPr>
          <p:cNvPr id="180" name="Google Shape;18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lide">
  <p:cSld name="Title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/>
          <p:nvPr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7"/>
          <p:cNvSpPr txBox="1">
            <a:spLocks noGrp="1"/>
          </p:cNvSpPr>
          <p:nvPr>
            <p:ph type="ctrTitle"/>
          </p:nvPr>
        </p:nvSpPr>
        <p:spPr>
          <a:xfrm>
            <a:off x="1291074" y="2286000"/>
            <a:ext cx="15183366" cy="44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  <a:defRPr sz="10000" u="sng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ubTitle" idx="1"/>
          </p:nvPr>
        </p:nvSpPr>
        <p:spPr>
          <a:xfrm>
            <a:off x="1283414" y="6874716"/>
            <a:ext cx="15191026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ts val="3000"/>
              <a:buNone/>
              <a:defRPr sz="3000">
                <a:solidFill>
                  <a:srgbClr val="FFD200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None/>
              <a:defRPr sz="256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5pPr>
            <a:lvl6pPr lvl="5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6pPr>
            <a:lvl7pPr lvl="6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7pPr>
            <a:lvl8pPr lvl="7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8pPr>
            <a:lvl9pPr lvl="8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2"/>
          </p:nvPr>
        </p:nvSpPr>
        <p:spPr>
          <a:xfrm>
            <a:off x="1291074" y="266218"/>
            <a:ext cx="15183366" cy="5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 u="sng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3pPr>
            <a:lvl4pPr marL="1828800" lvl="3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>
            <a:spLocks noGrp="1"/>
          </p:cNvSpPr>
          <p:nvPr>
            <p:ph type="pic" idx="3"/>
          </p:nvPr>
        </p:nvSpPr>
        <p:spPr>
          <a:xfrm>
            <a:off x="3200400" y="8366400"/>
            <a:ext cx="2286000" cy="92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7"/>
          <p:cNvSpPr>
            <a:spLocks noGrp="1"/>
          </p:cNvSpPr>
          <p:nvPr>
            <p:ph type="pic" idx="4"/>
          </p:nvPr>
        </p:nvSpPr>
        <p:spPr>
          <a:xfrm>
            <a:off x="5713200" y="8366400"/>
            <a:ext cx="2286000" cy="92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7"/>
          <p:cNvSpPr>
            <a:spLocks noGrp="1"/>
          </p:cNvSpPr>
          <p:nvPr>
            <p:ph type="pic" idx="5"/>
          </p:nvPr>
        </p:nvSpPr>
        <p:spPr>
          <a:xfrm>
            <a:off x="8229600" y="8366400"/>
            <a:ext cx="2322000" cy="9288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7"/>
          <p:cNvSpPr>
            <a:spLocks noGrp="1"/>
          </p:cNvSpPr>
          <p:nvPr>
            <p:ph type="pic" idx="6"/>
          </p:nvPr>
        </p:nvSpPr>
        <p:spPr>
          <a:xfrm>
            <a:off x="10746000" y="8366400"/>
            <a:ext cx="2322000" cy="92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̶"/>
              <a:defRPr/>
            </a:lvl1pPr>
            <a:lvl2pPr marL="914400" lvl="1" indent="-533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̶"/>
              <a:defRPr/>
            </a:lvl2pPr>
            <a:lvl3pPr marL="1371600" lvl="2" indent="-533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‒"/>
              <a:defRPr/>
            </a:lvl3pPr>
            <a:lvl4pPr marL="1828800" lvl="3" indent="-533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‒"/>
              <a:defRPr/>
            </a:lvl4pPr>
            <a:lvl5pPr marL="2286000" lvl="4" indent="-533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̶"/>
              <a:defRPr/>
            </a:lvl5pPr>
            <a:lvl6pPr marL="2743200" lvl="5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dt" idx="10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ftr" idx="11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Only">
  <p:cSld name="Photo Only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/>
          <p:nvPr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0"/>
          <p:cNvSpPr>
            <a:spLocks noGrp="1"/>
          </p:cNvSpPr>
          <p:nvPr>
            <p:ph type="pic" idx="2"/>
          </p:nvPr>
        </p:nvSpPr>
        <p:spPr>
          <a:xfrm>
            <a:off x="-1" y="0"/>
            <a:ext cx="17337600" cy="975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>
  <p:cSld name="Chapter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/>
          <p:nvPr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1"/>
          <p:cNvSpPr txBox="1">
            <a:spLocks noGrp="1"/>
          </p:cNvSpPr>
          <p:nvPr>
            <p:ph type="ctrTitle"/>
          </p:nvPr>
        </p:nvSpPr>
        <p:spPr>
          <a:xfrm>
            <a:off x="1291074" y="3246120"/>
            <a:ext cx="15183366" cy="44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rial"/>
              <a:buNone/>
              <a:defRPr sz="10000" u="sng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rporate Logo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" name="Google Shape;5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77747" y="2283675"/>
            <a:ext cx="4800610" cy="417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Photo">
  <p:cSld name="Title, Text and Photo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dt" idx="10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ftr" idx="11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>
            <a:spLocks noGrp="1"/>
          </p:cNvSpPr>
          <p:nvPr>
            <p:ph type="pic" idx="2"/>
          </p:nvPr>
        </p:nvSpPr>
        <p:spPr>
          <a:xfrm>
            <a:off x="10104438" y="1371918"/>
            <a:ext cx="6300000" cy="6498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3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1"/>
          </p:nvPr>
        </p:nvSpPr>
        <p:spPr>
          <a:xfrm>
            <a:off x="835825" y="1194364"/>
            <a:ext cx="8442000" cy="6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1pPr>
            <a:lvl2pPr marL="914400" lvl="1" indent="-533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̶"/>
              <a:defRPr/>
            </a:lvl2pPr>
            <a:lvl3pPr marL="1371600" lvl="2" indent="-533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‒"/>
              <a:defRPr/>
            </a:lvl3pPr>
            <a:lvl4pPr marL="1828800" lvl="3" indent="-533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‒"/>
              <a:defRPr/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/>
          <p:nvPr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4"/>
          <p:cNvSpPr txBox="1">
            <a:spLocks noGrp="1"/>
          </p:cNvSpPr>
          <p:nvPr>
            <p:ph type="ctrTitle"/>
          </p:nvPr>
        </p:nvSpPr>
        <p:spPr>
          <a:xfrm>
            <a:off x="1291074" y="1743240"/>
            <a:ext cx="15183366" cy="5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u="non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12000" y="3161604"/>
            <a:ext cx="280417" cy="33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2000" y="3599274"/>
            <a:ext cx="280417" cy="35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2000" y="4103436"/>
            <a:ext cx="280417" cy="28041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9215999" y="3095999"/>
            <a:ext cx="7257600" cy="171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̶"/>
              <a:defRPr/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3pPr>
            <a:lvl4pPr marL="1828800" lvl="3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5400"/>
              <a:buFont typeface="Arial"/>
              <a:buNone/>
              <a:defRPr sz="5400" b="0" i="0" u="sng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̶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33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‒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334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‒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1160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1160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1159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1159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707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" name="Google Shape;15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7200" y="7909180"/>
            <a:ext cx="2307600" cy="184682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el-a-platfor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/>
          <p:nvPr/>
        </p:nvSpPr>
        <p:spPr>
          <a:xfrm>
            <a:off x="810452" y="0"/>
            <a:ext cx="16528223" cy="25361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ctrTitle"/>
          </p:nvPr>
        </p:nvSpPr>
        <p:spPr>
          <a:xfrm>
            <a:off x="1077654" y="2658642"/>
            <a:ext cx="15183366" cy="443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GB" sz="6000" b="1" dirty="0"/>
              <a:t>Marketplace MVP Development</a:t>
            </a:r>
            <a:br>
              <a:rPr lang="en-GB" sz="6000" b="1" dirty="0"/>
            </a:br>
            <a:endParaRPr sz="4800" b="1" dirty="0"/>
          </a:p>
        </p:txBody>
      </p:sp>
      <p:sp>
        <p:nvSpPr>
          <p:cNvPr id="72" name="Google Shape;72;p1"/>
          <p:cNvSpPr txBox="1">
            <a:spLocks noGrp="1"/>
          </p:cNvSpPr>
          <p:nvPr>
            <p:ph type="subTitle" idx="1"/>
          </p:nvPr>
        </p:nvSpPr>
        <p:spPr>
          <a:xfrm>
            <a:off x="1283414" y="6874716"/>
            <a:ext cx="15191026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ts val="3000"/>
              <a:buNone/>
            </a:pPr>
            <a:r>
              <a:rPr lang="en-GB"/>
              <a:t>Thomas Derave</a:t>
            </a:r>
            <a:endParaRPr/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414" y="612470"/>
            <a:ext cx="1473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0613" y="885520"/>
            <a:ext cx="2032907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3159" y="802970"/>
            <a:ext cx="21209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43698" y="781836"/>
            <a:ext cx="2644411" cy="126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705381" y="826282"/>
            <a:ext cx="2371334" cy="119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75478" y="906664"/>
            <a:ext cx="2009568" cy="103295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/>
        </p:nvSpPr>
        <p:spPr>
          <a:xfrm>
            <a:off x="997730" y="1591993"/>
            <a:ext cx="0" cy="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360000" tIns="360000" rIns="360000" bIns="360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sng" strike="noStrike" cap="none">
              <a:solidFill>
                <a:srgbClr val="FFD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997730" y="1591993"/>
            <a:ext cx="0" cy="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360000" tIns="360000" rIns="360000" bIns="360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sng" strike="noStrike" cap="none">
              <a:solidFill>
                <a:srgbClr val="FFD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 txBox="1"/>
          <p:nvPr/>
        </p:nvSpPr>
        <p:spPr>
          <a:xfrm>
            <a:off x="997730" y="1591993"/>
            <a:ext cx="0" cy="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360000" tIns="360000" rIns="360000" bIns="360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sng" strike="noStrike" cap="none">
              <a:solidFill>
                <a:srgbClr val="FFD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997730" y="1591993"/>
            <a:ext cx="0" cy="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360000" tIns="360000" rIns="360000" bIns="360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sng" strike="noStrike" cap="none">
              <a:solidFill>
                <a:srgbClr val="FFD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997730" y="1591993"/>
            <a:ext cx="0" cy="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360000" tIns="360000" rIns="360000" bIns="360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sng" strike="noStrike" cap="none">
              <a:solidFill>
                <a:srgbClr val="FFD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16424275" y="2536166"/>
            <a:ext cx="914400" cy="5572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5400"/>
              <a:buFont typeface="Arial"/>
              <a:buNone/>
            </a:pPr>
            <a:r>
              <a:rPr lang="en-GB"/>
              <a:t>1. CONCEPTUALIZATION 2.0</a:t>
            </a:r>
            <a:endParaRPr/>
          </a:p>
        </p:txBody>
      </p:sp>
      <p:sp>
        <p:nvSpPr>
          <p:cNvPr id="183" name="Google Shape;183;p12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184" name="Google Shape;18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" y="1944142"/>
            <a:ext cx="7436170" cy="586531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2"/>
          <p:cNvSpPr/>
          <p:nvPr/>
        </p:nvSpPr>
        <p:spPr>
          <a:xfrm>
            <a:off x="2146319" y="2042616"/>
            <a:ext cx="3235570" cy="3134295"/>
          </a:xfrm>
          <a:prstGeom prst="rect">
            <a:avLst/>
          </a:prstGeom>
          <a:noFill/>
          <a:ln w="317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2" descr="A diagram of a pr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6023" y="1701165"/>
            <a:ext cx="9381219" cy="678165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2"/>
          <p:cNvSpPr txBox="1">
            <a:spLocks noGrp="1"/>
          </p:cNvSpPr>
          <p:nvPr>
            <p:ph type="body" idx="1"/>
          </p:nvPr>
        </p:nvSpPr>
        <p:spPr>
          <a:xfrm>
            <a:off x="9107629" y="8505385"/>
            <a:ext cx="5691583" cy="69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864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/>
              <a:t>Platform Software Model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A7C5-971C-70CC-44A5-A3222EDE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Fill in taxonomy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69FC4-526A-5D7F-5CAE-E05C34FF36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B03A3-1D85-C082-D682-372F10D6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97" y="999718"/>
            <a:ext cx="12403445" cy="847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32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10" name="Google Shape;210;p15"/>
          <p:cNvSpPr txBox="1"/>
          <p:nvPr/>
        </p:nvSpPr>
        <p:spPr>
          <a:xfrm>
            <a:off x="2390880" y="845053"/>
            <a:ext cx="11169664" cy="606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85725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Thomas Derave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6575" marR="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̶"/>
            </a:pPr>
            <a:r>
              <a:rPr lang="en-GB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PhD Student and assistent</a:t>
            </a:r>
            <a:endParaRPr/>
          </a:p>
          <a:p>
            <a:pPr marL="536575" marR="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̶"/>
            </a:pPr>
            <a:r>
              <a:rPr lang="en-GB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Faculty of Economics and Business Administration</a:t>
            </a:r>
            <a:endParaRPr/>
          </a:p>
          <a:p>
            <a:pPr marL="536575" marR="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̶"/>
            </a:pPr>
            <a:r>
              <a:rPr lang="en-GB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Business Informatics and Operations Management</a:t>
            </a:r>
            <a:endParaRPr/>
          </a:p>
          <a:p>
            <a:pPr marL="85725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thomas.derave@ugent.be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GB" sz="4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www.model-a-platfo</a:t>
            </a:r>
            <a:r>
              <a:rPr lang="en-GB" sz="4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rm.com</a:t>
            </a:r>
            <a:endParaRPr sz="48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5"/>
          <p:cNvSpPr txBox="1"/>
          <p:nvPr/>
        </p:nvSpPr>
        <p:spPr>
          <a:xfrm>
            <a:off x="3101788" y="2545976"/>
            <a:ext cx="0" cy="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360000" tIns="360000" rIns="360000" bIns="360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sng" strike="noStrike" cap="none">
              <a:solidFill>
                <a:srgbClr val="FFD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0662" y="4736781"/>
            <a:ext cx="369573" cy="28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E799-F263-3037-BF1F-25311D5B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DE042-AEB8-E298-F648-D61AFF5F34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Available UML diagrams and predefined primitive types - Support -  Bizzdesign Support">
            <a:extLst>
              <a:ext uri="{FF2B5EF4-FFF2-40B4-BE49-F238E27FC236}">
                <a16:creationId xmlns:a16="http://schemas.microsoft.com/office/drawing/2014/main" id="{68CE3059-DA60-06B6-D777-257D898A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72" y="1200292"/>
            <a:ext cx="13550900" cy="826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1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525977" y="285610"/>
            <a:ext cx="15668527" cy="78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5400"/>
              <a:buFont typeface="Arial"/>
              <a:buNone/>
            </a:pPr>
            <a:r>
              <a:rPr lang="en-GB" dirty="0" err="1"/>
              <a:t>OntoUML</a:t>
            </a:r>
            <a:r>
              <a:rPr lang="en-GB" dirty="0"/>
              <a:t>: Ontological architecture model</a:t>
            </a:r>
            <a:endParaRPr dirty="0"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16" name="Google Shape;116;p5"/>
          <p:cNvSpPr txBox="1"/>
          <p:nvPr/>
        </p:nvSpPr>
        <p:spPr>
          <a:xfrm>
            <a:off x="1207698" y="8833449"/>
            <a:ext cx="0" cy="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360000" tIns="360000" rIns="360000" bIns="360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sng" strike="noStrike" cap="none">
              <a:solidFill>
                <a:srgbClr val="FFD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DBA64-D316-9588-4F1E-23E25A7D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23" y="1012666"/>
            <a:ext cx="15175234" cy="87409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6" descr="A group of people in a roo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1999" y="0"/>
            <a:ext cx="97536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127120" y="50478"/>
            <a:ext cx="15672758" cy="153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5400"/>
              <a:buFont typeface="Arial"/>
              <a:buNone/>
            </a:pPr>
            <a:r>
              <a:rPr lang="en-GB" b="1" dirty="0"/>
              <a:t>A METHOD FOR MODEL-DRIVEN MVP DEVELOPMENT</a:t>
            </a:r>
            <a:endParaRPr dirty="0"/>
          </a:p>
        </p:txBody>
      </p:sp>
      <p:sp>
        <p:nvSpPr>
          <p:cNvPr id="129" name="Google Shape;129;p7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30" name="Google Shape;130;p7"/>
          <p:cNvSpPr txBox="1"/>
          <p:nvPr/>
        </p:nvSpPr>
        <p:spPr>
          <a:xfrm>
            <a:off x="11430000" y="4601301"/>
            <a:ext cx="5908675" cy="480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70000" marR="0" lvl="1" indent="-19599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2570672" y="2087592"/>
            <a:ext cx="0" cy="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360000" tIns="360000" rIns="360000" bIns="360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sng" strike="noStrike" cap="none">
              <a:solidFill>
                <a:srgbClr val="FFD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15885994" y="7997588"/>
            <a:ext cx="0" cy="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360000" tIns="360000" rIns="360000" bIns="3600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0" i="0" u="sng" strike="noStrike" cap="none">
              <a:solidFill>
                <a:srgbClr val="FFD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311" y="1813874"/>
            <a:ext cx="9704051" cy="765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 descr="Diagram, schematic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" y="3921331"/>
            <a:ext cx="4106271" cy="343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96404" y="3081604"/>
            <a:ext cx="2915996" cy="592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5400"/>
              <a:buFont typeface="Arial"/>
              <a:buNone/>
            </a:pPr>
            <a:r>
              <a:rPr lang="en-GB" dirty="0"/>
              <a:t>1. CONCEPTUALIZATION</a:t>
            </a:r>
            <a:endParaRPr dirty="0"/>
          </a:p>
        </p:txBody>
      </p:sp>
      <p:sp>
        <p:nvSpPr>
          <p:cNvPr id="141" name="Google Shape;141;p8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" y="1944142"/>
            <a:ext cx="7436170" cy="5865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/>
          <p:nvPr/>
        </p:nvSpPr>
        <p:spPr>
          <a:xfrm>
            <a:off x="2250831" y="1944142"/>
            <a:ext cx="3235570" cy="3134295"/>
          </a:xfrm>
          <a:prstGeom prst="rect">
            <a:avLst/>
          </a:prstGeom>
          <a:noFill/>
          <a:ln w="317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8" descr="A diagram of a pr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5395" y="5078437"/>
            <a:ext cx="7714442" cy="392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07846" y="285608"/>
            <a:ext cx="6867207" cy="398314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 txBox="1">
            <a:spLocks noGrp="1"/>
          </p:cNvSpPr>
          <p:nvPr>
            <p:ph type="body" idx="1"/>
          </p:nvPr>
        </p:nvSpPr>
        <p:spPr>
          <a:xfrm>
            <a:off x="9898937" y="8948703"/>
            <a:ext cx="5691583" cy="69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864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dirty="0"/>
              <a:t>Platform-specific model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5400"/>
              <a:buFont typeface="Arial"/>
              <a:buNone/>
            </a:pPr>
            <a:r>
              <a:rPr lang="en-GB" dirty="0"/>
              <a:t>2. ANALYSIS</a:t>
            </a:r>
            <a:endParaRPr dirty="0"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" y="1944142"/>
            <a:ext cx="7436170" cy="586531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/>
          <p:nvPr/>
        </p:nvSpPr>
        <p:spPr>
          <a:xfrm>
            <a:off x="3764104" y="4391921"/>
            <a:ext cx="3235570" cy="3134295"/>
          </a:xfrm>
          <a:prstGeom prst="rect">
            <a:avLst/>
          </a:prstGeom>
          <a:noFill/>
          <a:ln w="317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4000" y="1735895"/>
            <a:ext cx="7518400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2189" y="3848947"/>
            <a:ext cx="9341129" cy="443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5400"/>
              <a:buFont typeface="Arial"/>
              <a:buNone/>
            </a:pPr>
            <a:r>
              <a:rPr lang="en-GB"/>
              <a:t>3. USER STORY IMPLEMENTATION</a:t>
            </a:r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" y="1944142"/>
            <a:ext cx="7436170" cy="586531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0"/>
          <p:cNvSpPr/>
          <p:nvPr/>
        </p:nvSpPr>
        <p:spPr>
          <a:xfrm>
            <a:off x="331587" y="4391921"/>
            <a:ext cx="3235570" cy="3134295"/>
          </a:xfrm>
          <a:prstGeom prst="rect">
            <a:avLst/>
          </a:prstGeom>
          <a:noFill/>
          <a:ln w="317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2864" y="4876800"/>
            <a:ext cx="9595135" cy="454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30960" y="285608"/>
            <a:ext cx="2915996" cy="592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5400"/>
              <a:buFont typeface="Arial"/>
              <a:buNone/>
            </a:pPr>
            <a:r>
              <a:rPr lang="en-GB"/>
              <a:t>FEEDBACK</a:t>
            </a:r>
            <a:endParaRPr/>
          </a:p>
        </p:txBody>
      </p:sp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9" y="1944142"/>
            <a:ext cx="7436170" cy="58653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1"/>
          <p:cNvSpPr/>
          <p:nvPr/>
        </p:nvSpPr>
        <p:spPr>
          <a:xfrm>
            <a:off x="2413605" y="3815146"/>
            <a:ext cx="2664832" cy="2824806"/>
          </a:xfrm>
          <a:prstGeom prst="rect">
            <a:avLst/>
          </a:prstGeom>
          <a:noFill/>
          <a:ln w="317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6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1" descr="A group of people sitting around a 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7983" y="999718"/>
            <a:ext cx="7471386" cy="747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125</Words>
  <Application>Microsoft Macintosh PowerPoint</Application>
  <PresentationFormat>Custom</PresentationFormat>
  <Paragraphs>38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Kantoorthema</vt:lpstr>
      <vt:lpstr>Marketplace MVP Development </vt:lpstr>
      <vt:lpstr>UML</vt:lpstr>
      <vt:lpstr>OntoUML: Ontological architecture model</vt:lpstr>
      <vt:lpstr>PowerPoint Presentation</vt:lpstr>
      <vt:lpstr>A METHOD FOR MODEL-DRIVEN MVP DEVELOPMENT</vt:lpstr>
      <vt:lpstr>1. CONCEPTUALIZATION</vt:lpstr>
      <vt:lpstr>2. ANALYSIS</vt:lpstr>
      <vt:lpstr>3. USER STORY IMPLEMENTATION</vt:lpstr>
      <vt:lpstr>FEEDBACK</vt:lpstr>
      <vt:lpstr>1. CONCEPTUALIZATION 2.0</vt:lpstr>
      <vt:lpstr>Fill in taxonomy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Marketplace MVP Development </dc:title>
  <dc:creator>Ghent University</dc:creator>
  <cp:lastModifiedBy>thomas derave</cp:lastModifiedBy>
  <cp:revision>3</cp:revision>
  <dcterms:created xsi:type="dcterms:W3CDTF">2016-09-22T14:19:17Z</dcterms:created>
  <dcterms:modified xsi:type="dcterms:W3CDTF">2023-12-13T13:47:44Z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1.0</vt:lpwstr>
  </property>
  <property fmtid="{D5CDD505-2E9C-101B-9397-08002B2CF9AE}" pid="4" name="Date">
    <vt:filetime>2016-09-19T22:00:00Z</vt:filetime>
  </property>
  <property fmtid="{D5CDD505-2E9C-101B-9397-08002B2CF9AE}" pid="5" name="Build">
    <vt:lpwstr>12</vt:lpwstr>
  </property>
  <property fmtid="{D5CDD505-2E9C-101B-9397-08002B2CF9AE}" pid="6" name="Cmt 1">
    <vt:lpwstr>create</vt:lpwstr>
  </property>
  <property fmtid="{D5CDD505-2E9C-101B-9397-08002B2CF9AE}" pid="7" name="Cmt 2">
    <vt:lpwstr>1st draft</vt:lpwstr>
  </property>
  <property fmtid="{D5CDD505-2E9C-101B-9397-08002B2CF9AE}" pid="8" name="Cmt 3">
    <vt:lpwstr>Corporate splitt off</vt:lpwstr>
  </property>
  <property fmtid="{D5CDD505-2E9C-101B-9397-08002B2CF9AE}" pid="9" name="Cmt 4">
    <vt:lpwstr>2nd draft</vt:lpwstr>
  </property>
  <property fmtid="{D5CDD505-2E9C-101B-9397-08002B2CF9AE}" pid="10" name="Cmt 5">
    <vt:lpwstr>set text box and shape defaults</vt:lpwstr>
  </property>
  <property fmtid="{D5CDD505-2E9C-101B-9397-08002B2CF9AE}" pid="11" name="Cmt 6">
    <vt:lpwstr>end slide text acc. to letter</vt:lpwstr>
  </property>
  <property fmtid="{D5CDD505-2E9C-101B-9397-08002B2CF9AE}" pid="12" name="Cmt 7">
    <vt:lpwstr>logo opening slide sharpened</vt:lpwstr>
  </property>
  <property fmtid="{D5CDD505-2E9C-101B-9397-08002B2CF9AE}" pid="13" name="Cmt 8-9">
    <vt:lpwstr>comments 19-9-2016</vt:lpwstr>
  </property>
  <property fmtid="{D5CDD505-2E9C-101B-9397-08002B2CF9AE}" pid="14" name="Cmt 10">
    <vt:lpwstr>social media data redesigned</vt:lpwstr>
  </property>
  <property fmtid="{D5CDD505-2E9C-101B-9397-08002B2CF9AE}" pid="15" name="Cmt 11">
    <vt:lpwstr>Title Slide renamed to TitleSlide</vt:lpwstr>
  </property>
  <property fmtid="{D5CDD505-2E9C-101B-9397-08002B2CF9AE}" pid="16" name="Cmt 12">
    <vt:lpwstr>Title and text size</vt:lpwstr>
  </property>
  <property fmtid="{D5CDD505-2E9C-101B-9397-08002B2CF9AE}" pid="17" name="ContentTypeId">
    <vt:lpwstr>0x0101006485FDDAC6B575409C31AC848C388A85</vt:lpwstr>
  </property>
</Properties>
</file>